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1"/>
  </p:notesMasterIdLst>
  <p:handoutMasterIdLst>
    <p:handoutMasterId r:id="rId12"/>
  </p:handoutMasterIdLst>
  <p:sldIdLst>
    <p:sldId id="387" r:id="rId2"/>
    <p:sldId id="389" r:id="rId3"/>
    <p:sldId id="390" r:id="rId4"/>
    <p:sldId id="391" r:id="rId5"/>
    <p:sldId id="394" r:id="rId6"/>
    <p:sldId id="393" r:id="rId7"/>
    <p:sldId id="380" r:id="rId8"/>
    <p:sldId id="388" r:id="rId9"/>
    <p:sldId id="376" r:id="rId10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FF00"/>
    <a:srgbClr val="FFFFDD"/>
    <a:srgbClr val="FFFFF3"/>
    <a:srgbClr val="FFFFEF"/>
    <a:srgbClr val="FFFFEB"/>
    <a:srgbClr val="8CB1D0"/>
    <a:srgbClr val="76B8D0"/>
    <a:srgbClr val="86C1D6"/>
    <a:srgbClr val="8CC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6" autoAdjust="0"/>
    <p:restoredTop sz="85227" autoAdjust="0"/>
  </p:normalViewPr>
  <p:slideViewPr>
    <p:cSldViewPr snapToGrid="0">
      <p:cViewPr varScale="1">
        <p:scale>
          <a:sx n="75" d="100"/>
          <a:sy n="75" d="100"/>
        </p:scale>
        <p:origin x="60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80" y="-91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1390" cy="36601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637" y="0"/>
            <a:ext cx="4161390" cy="36601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7941"/>
            <a:ext cx="4161390" cy="36601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637" y="6947941"/>
            <a:ext cx="4161390" cy="36601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E4B13F02-4192-4B74-BC8C-8864BE9B1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076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DF217D2-45DD-42AA-B0C2-CB13E4D397C9}" type="datetimeFigureOut">
              <a:rPr lang="en-US"/>
              <a:t>11/13/19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1"/>
            <a:ext cx="7680960" cy="288036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D838AB0-81A3-4AE2-BEA9-3DFF68DC1CAF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4093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1087-AEC4-4571-B238-EFC3D2033763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09B-A430-4368-8953-32FA318899FC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D385-CDA6-4793-A7F4-F9E313B9E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156E-A375-4E79-8E7C-8C2AF4464B60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D385-CDA6-4793-A7F4-F9E313B9E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023D-1995-42A3-8D1F-AED4EF659606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B955-EE01-4BE7-85F3-C3619FCEA3ED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D385-CDA6-4793-A7F4-F9E313B9E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A222-CDD7-493F-A51A-E1ADF067DC5A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D385-CDA6-4793-A7F4-F9E313B9E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6FC6-4BB9-4D7B-A275-A115B88AC2AC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A55C-0E76-41DD-B64C-7723CB0B25FB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D504-63A5-411D-8EE1-ED83DC7FC4C7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D385-CDA6-4793-A7F4-F9E313B9E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31B4-257E-47E1-920B-F9664B52D39E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D385-CDA6-4793-A7F4-F9E313B9E8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28DA-3BF7-4FE0-AFB3-0C5286B77C96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0D385-CDA6-4793-A7F4-F9E313B9E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FF0D385-CDA6-4793-A7F4-F9E313B9E8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DB27AB1-4EC1-4CB6-9688-561A30451AFF}" type="datetime1">
              <a:rPr lang="en-US" smtClean="0"/>
              <a:t>11/13/19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66" y="2345265"/>
            <a:ext cx="7543800" cy="2593975"/>
          </a:xfrm>
        </p:spPr>
        <p:txBody>
          <a:bodyPr/>
          <a:lstStyle/>
          <a:p>
            <a:pPr algn="ctr"/>
            <a:r>
              <a:rPr lang="en-US" dirty="0" smtClean="0"/>
              <a:t>Reclassification Criteria </a:t>
            </a:r>
            <a:br>
              <a:rPr lang="en-US" dirty="0" smtClean="0"/>
            </a:br>
            <a:r>
              <a:rPr lang="en-US" dirty="0" smtClean="0"/>
              <a:t>for English Learners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286" y="457200"/>
            <a:ext cx="6461760" cy="10668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Toluca Lake Elementary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96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8953384" cy="5329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32" y="-116416"/>
            <a:ext cx="5983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"/>
            <a:ext cx="8873067" cy="5275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21" y="-92666"/>
            <a:ext cx="5759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D385-CDA6-4793-A7F4-F9E313B9E87C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31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1" y="2048933"/>
            <a:ext cx="2167329" cy="3209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33" y="1487023"/>
            <a:ext cx="5397500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3666" y="355600"/>
            <a:ext cx="1744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charset="0"/>
                <a:ea typeface="Times New Roman" charset="0"/>
                <a:cs typeface="Times New Roman" charset="0"/>
              </a:rPr>
              <a:t>DIBELS</a:t>
            </a:r>
            <a:endParaRPr lang="en-US" sz="3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9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705"/>
            <a:ext cx="8901409" cy="1553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" y="3687232"/>
            <a:ext cx="8760923" cy="2137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748" y="305707"/>
            <a:ext cx="4013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Times New Roman" charset="0"/>
                <a:ea typeface="Times New Roman" charset="0"/>
                <a:cs typeface="Times New Roman" charset="0"/>
              </a:rPr>
              <a:t>Grades</a:t>
            </a:r>
          </a:p>
          <a:p>
            <a:r>
              <a:rPr lang="en-US" sz="3500" b="1" dirty="0" err="1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Calificaciones</a:t>
            </a:r>
            <a:endParaRPr lang="en-US" sz="35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22615"/>
              </p:ext>
            </p:extLst>
          </p:nvPr>
        </p:nvGraphicFramePr>
        <p:xfrm>
          <a:off x="275455" y="985404"/>
          <a:ext cx="2955990" cy="4789170"/>
        </p:xfrm>
        <a:graphic>
          <a:graphicData uri="http://schemas.openxmlformats.org/drawingml/2006/table">
            <a:tbl>
              <a:tblPr/>
              <a:tblGrid>
                <a:gridCol w="1450108">
                  <a:extLst>
                    <a:ext uri="{9D8B030D-6E8A-4147-A177-3AD203B41FA5}">
                      <a16:colId xmlns:a16="http://schemas.microsoft.com/office/drawing/2014/main" xmlns="" val="2413536885"/>
                    </a:ext>
                  </a:extLst>
                </a:gridCol>
                <a:gridCol w="1505882">
                  <a:extLst>
                    <a:ext uri="{9D8B030D-6E8A-4147-A177-3AD203B41FA5}">
                      <a16:colId xmlns:a16="http://schemas.microsoft.com/office/drawing/2014/main" xmlns="" val="946546523"/>
                    </a:ext>
                  </a:extLst>
                </a:gridCol>
              </a:tblGrid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Profile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Students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717143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3246924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055038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8971751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5853516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662795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350545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6645017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52272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722917"/>
              </p:ext>
            </p:extLst>
          </p:nvPr>
        </p:nvGraphicFramePr>
        <p:xfrm>
          <a:off x="3719156" y="1037051"/>
          <a:ext cx="4473121" cy="4685876"/>
        </p:xfrm>
        <a:graphic>
          <a:graphicData uri="http://schemas.openxmlformats.org/drawingml/2006/table">
            <a:tbl>
              <a:tblPr/>
              <a:tblGrid>
                <a:gridCol w="984167">
                  <a:extLst>
                    <a:ext uri="{9D8B030D-6E8A-4147-A177-3AD203B41FA5}">
                      <a16:colId xmlns:a16="http://schemas.microsoft.com/office/drawing/2014/main" xmlns="" val="206391500"/>
                    </a:ext>
                  </a:extLst>
                </a:gridCol>
                <a:gridCol w="1149540">
                  <a:extLst>
                    <a:ext uri="{9D8B030D-6E8A-4147-A177-3AD203B41FA5}">
                      <a16:colId xmlns:a16="http://schemas.microsoft.com/office/drawing/2014/main" xmlns="" val="3772118498"/>
                    </a:ext>
                  </a:extLst>
                </a:gridCol>
                <a:gridCol w="1355247">
                  <a:extLst>
                    <a:ext uri="{9D8B030D-6E8A-4147-A177-3AD203B41FA5}">
                      <a16:colId xmlns:a16="http://schemas.microsoft.com/office/drawing/2014/main" xmlns="" val="3127744234"/>
                    </a:ext>
                  </a:extLst>
                </a:gridCol>
                <a:gridCol w="984167">
                  <a:extLst>
                    <a:ext uri="{9D8B030D-6E8A-4147-A177-3AD203B41FA5}">
                      <a16:colId xmlns:a16="http://schemas.microsoft.com/office/drawing/2014/main" xmlns="" val="3421839900"/>
                    </a:ext>
                  </a:extLst>
                </a:gridCol>
              </a:tblGrid>
              <a:tr h="2415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EL Profiles and Criteria Progress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8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9088940"/>
                  </a:ext>
                </a:extLst>
              </a:tr>
              <a:tr h="241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Profile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</a:rPr>
                        <a:t> CELDT/ELPAC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</a:rPr>
                        <a:t> DIBELS/RI/SBAC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</a:rPr>
                        <a:t> GRADES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5261118"/>
                  </a:ext>
                </a:extLst>
              </a:tr>
              <a:tr h="386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Profile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</a:rPr>
                        <a:t> CELDT/ELPAC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</a:rPr>
                        <a:t> DIBELS/RI/SBAC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</a:rPr>
                        <a:t> GRADES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7979906"/>
                  </a:ext>
                </a:extLst>
              </a:tr>
              <a:tr h="386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Profile 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</a:rPr>
                        <a:t> CELDT/ELPAC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</a:rPr>
                        <a:t> DIBELS/RI/SBAC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</a:rPr>
                        <a:t> GRADES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7682935"/>
                  </a:ext>
                </a:extLst>
              </a:tr>
              <a:tr h="386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Profile 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</a:rPr>
                        <a:t> CELDT/ELPAC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</a:rPr>
                        <a:t> DIBELS/RI/SBAC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</a:rPr>
                        <a:t> GRADES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2074984"/>
                  </a:ext>
                </a:extLst>
              </a:tr>
              <a:tr h="386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Profile 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</a:rPr>
                        <a:t> CELDT/ELPAC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</a:rPr>
                        <a:t> DIBELS/RI/SBAC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</a:rPr>
                        <a:t> GRADES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0117499"/>
                  </a:ext>
                </a:extLst>
              </a:tr>
              <a:tr h="386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Profile 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</a:rPr>
                        <a:t> CELDT/ELPAC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</a:rPr>
                        <a:t> DIBELS/RI/SBAC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</a:rPr>
                        <a:t> GRADES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8860061"/>
                  </a:ext>
                </a:extLst>
              </a:tr>
              <a:tr h="386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Profile 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</a:rPr>
                        <a:t> CELDT/ELPAC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</a:rPr>
                        <a:t> DIBELS/RI/SBAC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</a:rPr>
                        <a:t> GRADES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166215"/>
                  </a:ext>
                </a:extLst>
              </a:tr>
              <a:tr h="386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Profile 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</a:rPr>
                        <a:t> CELDT/ELPAC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</a:rPr>
                        <a:t> DIBELS/RI/SBAC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</a:rPr>
                        <a:t> GRADES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7707406"/>
                  </a:ext>
                </a:extLst>
              </a:tr>
              <a:tr h="24154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7073703"/>
                  </a:ext>
                </a:extLst>
              </a:tr>
              <a:tr h="24154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6685558"/>
                  </a:ext>
                </a:extLst>
              </a:tr>
              <a:tr h="2415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LEGEND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8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6441788"/>
                  </a:ext>
                </a:extLst>
              </a:tr>
              <a:tr h="386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Passed Criterion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</a:rPr>
                        <a:t> GREEN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9206523"/>
                  </a:ext>
                </a:extLst>
              </a:tr>
              <a:tr h="386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Failed Criterion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</a:rPr>
                        <a:t> RED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499755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1032" y="205039"/>
            <a:ext cx="5968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</a:rPr>
              <a:t>Toluca Lake </a:t>
            </a:r>
            <a:r>
              <a:rPr lang="en-US" sz="3000" b="1" dirty="0" smtClean="0">
                <a:solidFill>
                  <a:schemeClr val="tx2"/>
                </a:solidFill>
              </a:rPr>
              <a:t>English Learner Profiles </a:t>
            </a:r>
            <a:endParaRPr lang="en-US" sz="3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353131"/>
              </p:ext>
            </p:extLst>
          </p:nvPr>
        </p:nvGraphicFramePr>
        <p:xfrm>
          <a:off x="294887" y="1227244"/>
          <a:ext cx="2955990" cy="4789170"/>
        </p:xfrm>
        <a:graphic>
          <a:graphicData uri="http://schemas.openxmlformats.org/drawingml/2006/table">
            <a:tbl>
              <a:tblPr/>
              <a:tblGrid>
                <a:gridCol w="1450108">
                  <a:extLst>
                    <a:ext uri="{9D8B030D-6E8A-4147-A177-3AD203B41FA5}">
                      <a16:colId xmlns:a16="http://schemas.microsoft.com/office/drawing/2014/main" xmlns="" val="2413536885"/>
                    </a:ext>
                  </a:extLst>
                </a:gridCol>
                <a:gridCol w="1505882">
                  <a:extLst>
                    <a:ext uri="{9D8B030D-6E8A-4147-A177-3AD203B41FA5}">
                      <a16:colId xmlns:a16="http://schemas.microsoft.com/office/drawing/2014/main" xmlns="" val="946546523"/>
                    </a:ext>
                  </a:extLst>
                </a:gridCol>
              </a:tblGrid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Profile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Students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717143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3246924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055038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8971751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5853516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662795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350545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</a:t>
                      </a:r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6645017"/>
                  </a:ext>
                </a:extLst>
              </a:tr>
              <a:tr h="402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31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79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52272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88025" y="192948"/>
            <a:ext cx="341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</a:rPr>
              <a:t>Toluca Lake Profiles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3338758"/>
            <a:ext cx="414866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500" dirty="0" smtClean="0"/>
              <a:t>11 students are Kindergartners</a:t>
            </a:r>
          </a:p>
          <a:p>
            <a:pPr marL="457200" indent="-457200">
              <a:buFont typeface="Wingdings" charset="2"/>
              <a:buChar char="Ø"/>
            </a:pPr>
            <a:endParaRPr lang="en-US" sz="2500" dirty="0" smtClean="0"/>
          </a:p>
          <a:p>
            <a:pPr marL="457200" indent="-457200">
              <a:buFont typeface="Wingdings" charset="2"/>
              <a:buChar char="Ø"/>
            </a:pPr>
            <a:r>
              <a:rPr lang="en-US" sz="2500" dirty="0" smtClean="0"/>
              <a:t>7 students are Newcomers</a:t>
            </a:r>
          </a:p>
          <a:p>
            <a:pPr marL="457200" indent="-457200">
              <a:buFont typeface="Wingdings" charset="2"/>
              <a:buChar char="Ø"/>
            </a:pPr>
            <a:endParaRPr lang="en-US" sz="2500" dirty="0" smtClean="0"/>
          </a:p>
          <a:p>
            <a:pPr marL="457200" indent="-457200">
              <a:buFont typeface="Wingdings" charset="2"/>
              <a:buChar char="Ø"/>
            </a:pPr>
            <a:r>
              <a:rPr lang="en-US" sz="2500" dirty="0" smtClean="0">
                <a:solidFill>
                  <a:srgbClr val="FF0000"/>
                </a:solidFill>
              </a:rPr>
              <a:t>5 students are PLTELs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</a:rPr>
              <a:t>	</a:t>
            </a:r>
            <a:r>
              <a:rPr lang="en-US" sz="2000" i="1" dirty="0" smtClean="0">
                <a:solidFill>
                  <a:srgbClr val="FF0000"/>
                </a:solidFill>
              </a:rPr>
              <a:t>No Change in EL Level </a:t>
            </a:r>
          </a:p>
          <a:p>
            <a:pPr algn="ctr"/>
            <a:r>
              <a:rPr lang="en-US" sz="2000" i="1" dirty="0" smtClean="0">
                <a:solidFill>
                  <a:srgbClr val="FF0000"/>
                </a:solidFill>
              </a:rPr>
              <a:t>          for 3 Years!!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59199" y="1227244"/>
            <a:ext cx="4555067" cy="1631216"/>
          </a:xfrm>
          <a:prstGeom prst="rect">
            <a:avLst/>
          </a:prstGeom>
          <a:noFill/>
          <a:ln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70C0"/>
                </a:solidFill>
              </a:rPr>
              <a:t>11 New EL’s were identified for 2019-2020.   </a:t>
            </a:r>
          </a:p>
          <a:p>
            <a:pPr algn="ctr"/>
            <a:r>
              <a:rPr lang="en-US" sz="25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500" b="1" dirty="0" smtClean="0"/>
              <a:t>NEW</a:t>
            </a:r>
            <a:r>
              <a:rPr lang="en-US" sz="2500" b="1" dirty="0" smtClean="0">
                <a:solidFill>
                  <a:srgbClr val="0070C0"/>
                </a:solidFill>
              </a:rPr>
              <a:t> </a:t>
            </a:r>
            <a:r>
              <a:rPr lang="en-US" sz="2500" b="1" dirty="0" smtClean="0"/>
              <a:t>TOTAL= </a:t>
            </a:r>
            <a:r>
              <a:rPr lang="en-US" sz="2500" b="1" i="1" dirty="0" smtClean="0">
                <a:latin typeface="Times New Roman" charset="0"/>
                <a:ea typeface="Times New Roman" charset="0"/>
                <a:cs typeface="Times New Roman" charset="0"/>
              </a:rPr>
              <a:t>31</a:t>
            </a:r>
            <a:endParaRPr lang="en-US" sz="25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English Learner Programs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216" y="2199212"/>
            <a:ext cx="7554384" cy="240065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2018-19 Goal</a:t>
            </a:r>
            <a:r>
              <a:rPr lang="en-US" sz="4000" b="1" dirty="0" smtClean="0"/>
              <a:t>: By June 2019, 22% of EL students will reclassify.</a:t>
            </a:r>
          </a:p>
          <a:p>
            <a:pPr algn="ctr"/>
            <a:endParaRPr lang="en-US" sz="4000" b="1" dirty="0" smtClean="0"/>
          </a:p>
          <a:p>
            <a:r>
              <a:rPr lang="en-US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 of June 2019, 5% of EL students reclassified. </a:t>
            </a:r>
            <a:endParaRPr lang="en-US" sz="3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4162</TotalTime>
  <Words>125</Words>
  <Application>Microsoft Macintosh PowerPoint</Application>
  <PresentationFormat>On-screen Show (4:3)</PresentationFormat>
  <Paragraphs>101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Aharoni</vt:lpstr>
      <vt:lpstr>Calibri</vt:lpstr>
      <vt:lpstr>Cambria</vt:lpstr>
      <vt:lpstr>Helvetica</vt:lpstr>
      <vt:lpstr>Times New Roman</vt:lpstr>
      <vt:lpstr>Wingdings</vt:lpstr>
      <vt:lpstr>Arial</vt:lpstr>
      <vt:lpstr>Adjacency</vt:lpstr>
      <vt:lpstr>Reclassification Criteria  for English Learners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English Learner Programs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Franco, Ana</dc:creator>
  <cp:lastModifiedBy>Ramos, Aidee</cp:lastModifiedBy>
  <cp:revision>407</cp:revision>
  <cp:lastPrinted>2016-10-06T18:04:37Z</cp:lastPrinted>
  <dcterms:created xsi:type="dcterms:W3CDTF">2014-09-12T17:26:41Z</dcterms:created>
  <dcterms:modified xsi:type="dcterms:W3CDTF">2019-11-14T06:26:25Z</dcterms:modified>
</cp:coreProperties>
</file>